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4" r:id="rId6"/>
    <p:sldId id="265" r:id="rId7"/>
    <p:sldId id="266" r:id="rId8"/>
    <p:sldId id="261" r:id="rId9"/>
    <p:sldId id="262" r:id="rId10"/>
    <p:sldId id="263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90" y="-12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3.png"/><Relationship Id="rId7" Type="http://schemas.openxmlformats.org/officeDocument/2006/relationships/image" Target="../media/image16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Relationship Id="rId9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4" name="Picture 4" descr="Рисунок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8600" y="-152400"/>
            <a:ext cx="9753600" cy="7315200"/>
          </a:xfrm>
          <a:prstGeom prst="rect">
            <a:avLst/>
          </a:prstGeom>
          <a:noFill/>
        </p:spPr>
      </p:pic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04800" y="685800"/>
            <a:ext cx="845820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9600" b="1" dirty="0">
                <a:latin typeface="Mistral" pitchFamily="66" charset="0"/>
              </a:rPr>
              <a:t>Жестокое </a:t>
            </a:r>
          </a:p>
          <a:p>
            <a:pPr algn="ctr"/>
            <a:r>
              <a:rPr lang="ru-RU" sz="9600" b="1" dirty="0">
                <a:latin typeface="Mistral" pitchFamily="66" charset="0"/>
              </a:rPr>
              <a:t>обращение </a:t>
            </a:r>
          </a:p>
          <a:p>
            <a:pPr algn="ctr"/>
            <a:r>
              <a:rPr lang="ru-RU" sz="9600" b="1" dirty="0">
                <a:latin typeface="Mistral" pitchFamily="66" charset="0"/>
              </a:rPr>
              <a:t>с детьми</a:t>
            </a:r>
          </a:p>
        </p:txBody>
      </p:sp>
    </p:spTree>
    <p:extLst>
      <p:ext uri="{BB962C8B-B14F-4D97-AF65-F5344CB8AC3E}">
        <p14:creationId xmlns:p14="http://schemas.microsoft.com/office/powerpoint/2010/main" val="11025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15400" cy="1143000"/>
          </a:xfrm>
        </p:spPr>
        <p:txBody>
          <a:bodyPr/>
          <a:lstStyle/>
          <a:p>
            <a:r>
              <a:rPr lang="ru-RU" sz="4000" b="1"/>
              <a:t>Жестокое обращение – это когда: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47545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/>
              <a:t>Ребенка лишают родительской ласки</a:t>
            </a:r>
          </a:p>
          <a:p>
            <a:pPr>
              <a:lnSpc>
                <a:spcPct val="80000"/>
              </a:lnSpc>
            </a:pPr>
            <a:r>
              <a:rPr lang="ru-RU" sz="2000"/>
              <a:t>Ребенка не слушают</a:t>
            </a:r>
          </a:p>
          <a:p>
            <a:pPr>
              <a:lnSpc>
                <a:spcPct val="80000"/>
              </a:lnSpc>
            </a:pPr>
            <a:r>
              <a:rPr lang="ru-RU" sz="2000"/>
              <a:t>Не заботятся о здоровье ребенка</a:t>
            </a:r>
          </a:p>
          <a:p>
            <a:pPr>
              <a:lnSpc>
                <a:spcPct val="80000"/>
              </a:lnSpc>
            </a:pPr>
            <a:r>
              <a:rPr lang="ru-RU" sz="2000"/>
              <a:t>Манипулируют ребенком</a:t>
            </a:r>
          </a:p>
          <a:p>
            <a:pPr>
              <a:lnSpc>
                <a:spcPct val="80000"/>
              </a:lnSpc>
            </a:pPr>
            <a:r>
              <a:rPr lang="ru-RU" sz="2000"/>
              <a:t>Не считают нужным отправлять ребенка в школу</a:t>
            </a:r>
          </a:p>
          <a:p>
            <a:pPr>
              <a:lnSpc>
                <a:spcPct val="80000"/>
              </a:lnSpc>
            </a:pPr>
            <a:r>
              <a:rPr lang="ru-RU" sz="2000"/>
              <a:t>Ребенку показывают порнографические материалы</a:t>
            </a:r>
          </a:p>
          <a:p>
            <a:pPr>
              <a:lnSpc>
                <a:spcPct val="80000"/>
              </a:lnSpc>
            </a:pPr>
            <a:r>
              <a:rPr lang="ru-RU" sz="2000"/>
              <a:t>Ребенка оставляют без присмотра</a:t>
            </a:r>
          </a:p>
          <a:p>
            <a:pPr>
              <a:lnSpc>
                <a:spcPct val="80000"/>
              </a:lnSpc>
            </a:pPr>
            <a:r>
              <a:rPr lang="ru-RU" sz="2000"/>
              <a:t>Ребенка бьют или причиняют ему вред часто потому, чтобы сорвать зло</a:t>
            </a:r>
          </a:p>
          <a:p>
            <a:pPr>
              <a:lnSpc>
                <a:spcPct val="80000"/>
              </a:lnSpc>
            </a:pPr>
            <a:r>
              <a:rPr lang="ru-RU" sz="2000"/>
              <a:t>Разрушают у ребенка уверенность в себе</a:t>
            </a:r>
          </a:p>
          <a:p>
            <a:pPr>
              <a:lnSpc>
                <a:spcPct val="80000"/>
              </a:lnSpc>
            </a:pPr>
            <a:r>
              <a:rPr lang="ru-RU" sz="2000"/>
              <a:t>Дразнят и унижают ребенка</a:t>
            </a:r>
          </a:p>
          <a:p>
            <a:pPr>
              <a:lnSpc>
                <a:spcPct val="80000"/>
              </a:lnSpc>
            </a:pPr>
            <a:r>
              <a:rPr lang="ru-RU" sz="2000"/>
              <a:t>Ребенка оскорбляют</a:t>
            </a:r>
          </a:p>
          <a:p>
            <a:pPr>
              <a:lnSpc>
                <a:spcPct val="80000"/>
              </a:lnSpc>
            </a:pPr>
            <a:r>
              <a:rPr lang="ru-RU" sz="2000"/>
              <a:t>Не заботятся о том, чтобы ребенок был чисто одет и накормлен</a:t>
            </a:r>
          </a:p>
        </p:txBody>
      </p:sp>
    </p:spTree>
    <p:extLst>
      <p:ext uri="{BB962C8B-B14F-4D97-AF65-F5344CB8AC3E}">
        <p14:creationId xmlns:p14="http://schemas.microsoft.com/office/powerpoint/2010/main" val="378094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3000" fill="hold"/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3000" fill="hold"/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1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42910" y="-357214"/>
            <a:ext cx="8305800" cy="2367722"/>
          </a:xfrm>
          <a:extLst/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ln>
                  <a:prstDash val="solid"/>
                </a:ln>
                <a:solidFill>
                  <a:srgbClr val="F10F2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Каждый ребенок имеет право на счастье!</a:t>
            </a:r>
          </a:p>
        </p:txBody>
      </p:sp>
      <p:pic>
        <p:nvPicPr>
          <p:cNvPr id="21507" name="Picture 1027" descr="4d828b8e3d3008bca29b73a12a25ac0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28802"/>
            <a:ext cx="3481388" cy="4038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508" name="Picture 1029" descr="e8e95e060738e6985b5c734b3d8d8a3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2143116"/>
            <a:ext cx="3657600" cy="3657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509" name="Picture 1028" descr="97f089c8574dd15e3fcc665158cadf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3429000"/>
            <a:ext cx="3017838" cy="31448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878504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5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5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5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4551363"/>
            <a:ext cx="3733800" cy="23066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43250"/>
            <a:ext cx="3143250" cy="3714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6" name="Picture 7" descr="P3OGUBCAC0BOGMCAUXIP2WCAEL1SOGCA1X3Z6OCAGIX05XCAKPZ7BGCAZNE2BDCA6REQ8GCA3B59S3CABQ1RTOCA9XXROACAHPXR6JCAJ4DK0JCAEPRHE0CAU7BXSCCAPY3GLJCACI39V9CARPNGM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714356"/>
            <a:ext cx="2716213" cy="2174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7" name="Picture 8" descr="B1M4LVCAE0CD3JCAI6FL9XCAL8WM5YCAYEQH4GCAL4FQ8BCAO5F1H9CAAA5EV5CA8EZP50CATNE82UCAAIQIIUCAX4IHEACAMVK691CAN4A7YGCA68NRRWCAJ4GSVACAJKL9U1CAYPQIG8CALCUJE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20281" y="5072075"/>
            <a:ext cx="2023719" cy="17859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8" name="Picture 9" descr="5ZG6OUCAIQKZMFCA2C53ZOCA7Y445OCA22BTV6CAUMNIHPCARQOBMNCAXUT100CA7L6D3HCAA47885CASEZ3EOCAJ84CK9CAJ6572ECAUPZ7K0CADWLM01CA3VPW6BCAWMW521CAMEQQ7UCAI9OGX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4750" y="1285860"/>
            <a:ext cx="1619250" cy="22636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9" name="Picture 10" descr="1LFS0QCAI6J5G8CAU0URAACAUVZEASCAK02VR4CAS3AUTPCAYT5BDTCA3OZ1Z8CARQT6NWCARM45KOCACMEHYUCA06U0T2CALSP9R5CA5F71Y9CA82DHV6CA0Q9UPCCA3A7189CAU45S4ECAVD4CA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00694" y="2143116"/>
            <a:ext cx="1776433" cy="24375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60" name="Picture 11" descr="3L1D1GCAKBHXSPCA3V4DSFCAXK1YE2CA5VU2LACA0FPKABCAR76TZDCA7PPCI9CA1ZJIKMCA6L85XRCABACXKKCASP99WRCAK4CIKXCALNXEJICAW0XNYACAFAVT9OCALGK32QCAZQ1IQMCALU9KCD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14678" y="2500306"/>
            <a:ext cx="2273747" cy="19492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61" name="Picture 12" descr="I49Y2OCAWOOZRNCA1XMDLLCAY6BI3UCA2DRUSZCA14QVHLCA6UPR67CAPSFFVOCA3GH8G2CACIRVLFCAL161HMCA2BSCVPCAOVIIU2CA54PTQWCANJZY0ECAUQTA67CA1YNPCZCA27B8WTCAW5295T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124236" y="3714752"/>
            <a:ext cx="2019764" cy="14795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562" name="Прямоугольник 9"/>
          <p:cNvSpPr>
            <a:spLocks noChangeArrowheads="1"/>
          </p:cNvSpPr>
          <p:nvPr/>
        </p:nvSpPr>
        <p:spPr bwMode="auto">
          <a:xfrm>
            <a:off x="0" y="428625"/>
            <a:ext cx="91440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800" b="1" i="1"/>
              <a:t>Родителям, которые бьют детей, надо помнить следующую статистику: среди детей, которых серьезно били родители, каждый второй ребенок в свое время сам ударит родителя.</a:t>
            </a:r>
            <a:endParaRPr lang="ru-RU" sz="2800" i="1"/>
          </a:p>
        </p:txBody>
      </p:sp>
    </p:spTree>
    <p:extLst>
      <p:ext uri="{BB962C8B-B14F-4D97-AF65-F5344CB8AC3E}">
        <p14:creationId xmlns:p14="http://schemas.microsoft.com/office/powerpoint/2010/main" val="12971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  <a:extLst/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i="1" dirty="0" smtClean="0">
                <a:ln w="18415" cmpd="sng">
                  <a:noFill/>
                  <a:prstDash val="solid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Права детей регулируются и защищаются основными законами:</a:t>
            </a:r>
          </a:p>
        </p:txBody>
      </p:sp>
      <p:sp>
        <p:nvSpPr>
          <p:cNvPr id="833539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643063"/>
            <a:ext cx="8229600" cy="4922837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100" b="1" dirty="0" smtClean="0"/>
              <a:t>Конституция РФ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3100" b="1" dirty="0" smtClean="0"/>
              <a:t>Семейный кодекс РФ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3100" b="1" dirty="0" smtClean="0"/>
              <a:t>Основы законодательства РФ об охране здоровья граждан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3100" b="1" dirty="0" smtClean="0"/>
              <a:t>Федеральный Закон об образовании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3100" b="1" dirty="0" smtClean="0"/>
              <a:t>Закон об основных гарантиях прав ребенка в РФ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3100" b="1" dirty="0" smtClean="0"/>
              <a:t>Закон о дополнительных гарантиях социальной защиты детей-сирот и детей, оставшихся без попечения </a:t>
            </a:r>
            <a:r>
              <a:rPr lang="ru-RU" sz="3100" b="1" dirty="0" smtClean="0"/>
              <a:t>родителей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3100" b="1" dirty="0" smtClean="0"/>
              <a:t>Конвенция о правах ребенка</a:t>
            </a:r>
            <a:endParaRPr lang="ru-RU" sz="3100" b="1" dirty="0" smtClean="0"/>
          </a:p>
        </p:txBody>
      </p:sp>
    </p:spTree>
    <p:extLst>
      <p:ext uri="{BB962C8B-B14F-4D97-AF65-F5344CB8AC3E}">
        <p14:creationId xmlns:p14="http://schemas.microsoft.com/office/powerpoint/2010/main" val="23284012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33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33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33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3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3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3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3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3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3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3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3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3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3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3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3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3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3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3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33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33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33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33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33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33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35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2" name="Picture 4" descr="WB01741L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-228600"/>
            <a:ext cx="9144000" cy="8077200"/>
          </a:xfrm>
          <a:noFill/>
          <a:ln/>
        </p:spPr>
      </p:pic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838200" y="1676400"/>
            <a:ext cx="7620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4000" b="1" i="1" dirty="0"/>
              <a:t>«…ребенком является каждое человеческое существо до достижения 18-летнего возраста»</a:t>
            </a:r>
            <a:r>
              <a:rPr lang="ru-RU" sz="4000" b="1" dirty="0"/>
              <a:t> </a:t>
            </a:r>
          </a:p>
          <a:p>
            <a:pPr>
              <a:spcBef>
                <a:spcPct val="20000"/>
              </a:spcBef>
            </a:pPr>
            <a:endParaRPr lang="ru-RU" sz="4000" b="1" dirty="0"/>
          </a:p>
          <a:p>
            <a:pPr algn="r">
              <a:spcBef>
                <a:spcPct val="20000"/>
              </a:spcBef>
            </a:pPr>
            <a:r>
              <a:rPr lang="ru-RU" sz="4000" b="1" dirty="0"/>
              <a:t> </a:t>
            </a:r>
            <a:r>
              <a:rPr lang="ru-RU" sz="4000" b="1" dirty="0" smtClean="0"/>
              <a:t>(      Конвенция </a:t>
            </a:r>
            <a:r>
              <a:rPr lang="ru-RU" sz="4000" b="1" dirty="0"/>
              <a:t>о правах ребенка, ст.1)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997698"/>
            <a:ext cx="1641539" cy="256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09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4000" b="1">
                <a:solidFill>
                  <a:srgbClr val="FF3300"/>
                </a:solidFill>
              </a:rPr>
              <a:t>ПРАВА РЕБЕНКА</a:t>
            </a:r>
            <a:br>
              <a:rPr lang="ru-RU" sz="4000" b="1">
                <a:solidFill>
                  <a:srgbClr val="FF3300"/>
                </a:solidFill>
              </a:rPr>
            </a:br>
            <a:r>
              <a:rPr lang="ru-RU" sz="4000">
                <a:solidFill>
                  <a:srgbClr val="FF3300"/>
                </a:solidFill>
              </a:rPr>
              <a:t>(Глава 11 Семейного кодекса Р.Ф.)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b="1" dirty="0"/>
              <a:t>СТАТЬЯ 11</a:t>
            </a:r>
          </a:p>
          <a:p>
            <a:r>
              <a:rPr lang="ru-RU" b="1" dirty="0"/>
              <a:t>Несовершеннолетний вправе самостоятельно обращаться за защитой своих прав и интересов в орган опеки и попечительства, а по достижении 14 лет- в суд.</a:t>
            </a:r>
          </a:p>
        </p:txBody>
      </p:sp>
    </p:spTree>
    <p:extLst>
      <p:ext uri="{BB962C8B-B14F-4D97-AF65-F5344CB8AC3E}">
        <p14:creationId xmlns:p14="http://schemas.microsoft.com/office/powerpoint/2010/main" val="259343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ru-RU" sz="4000" b="1">
                <a:solidFill>
                  <a:srgbClr val="FF3300"/>
                </a:solidFill>
              </a:rPr>
              <a:t>ПРАВА РЕБЕНКА</a:t>
            </a:r>
            <a:br>
              <a:rPr lang="ru-RU" sz="4000" b="1">
                <a:solidFill>
                  <a:srgbClr val="FF3300"/>
                </a:solidFill>
              </a:rPr>
            </a:br>
            <a:r>
              <a:rPr lang="ru-RU" sz="4000">
                <a:solidFill>
                  <a:srgbClr val="FF3300"/>
                </a:solidFill>
              </a:rPr>
              <a:t>(Глава 11 Семейного кодекса Р.Ф.)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FontTx/>
              <a:buNone/>
            </a:pPr>
            <a:r>
              <a:rPr lang="ru-RU" b="1" dirty="0"/>
              <a:t>СТАТЬЯ 63</a:t>
            </a:r>
          </a:p>
          <a:p>
            <a:pPr>
              <a:buFontTx/>
              <a:buNone/>
            </a:pPr>
            <a:r>
              <a:rPr lang="ru-RU" b="1" dirty="0"/>
              <a:t>Родители обязаны воспитывать своих детей. Способы воспитания должны исключать пренебрежительное, жестокое, грубое, унижающее человеческое достоинство обращение, оскорбление и эксплуатацию детей.	</a:t>
            </a:r>
          </a:p>
        </p:txBody>
      </p:sp>
      <p:pic>
        <p:nvPicPr>
          <p:cNvPr id="6148" name="Picture 4" descr="DRUNKAR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457700"/>
            <a:ext cx="2133600" cy="2400300"/>
          </a:xfrm>
          <a:prstGeom prst="rect">
            <a:avLst/>
          </a:prstGeom>
          <a:noFill/>
        </p:spPr>
      </p:pic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6324600" y="4800600"/>
            <a:ext cx="25908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H="1" flipV="1">
            <a:off x="6172200" y="4876800"/>
            <a:ext cx="2971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64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85728"/>
            <a:ext cx="5072066" cy="40181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5580063" y="0"/>
            <a:ext cx="3563937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800" b="1" i="1" u="sng"/>
              <a:t>Жестокое обращение с детьми</a:t>
            </a:r>
            <a:r>
              <a:rPr lang="ru-RU" sz="2800" b="1" i="1"/>
              <a:t> – это умышленные действия или бездействие родителей, воспитателей и других лиц, наносящие ущерб физическому или психическому здоровью ребёнка.</a:t>
            </a:r>
          </a:p>
        </p:txBody>
      </p:sp>
    </p:spTree>
    <p:extLst>
      <p:ext uri="{BB962C8B-B14F-4D97-AF65-F5344CB8AC3E}">
        <p14:creationId xmlns:p14="http://schemas.microsoft.com/office/powerpoint/2010/main" val="370747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4fce787209bc02a7f8b0318c4102e8b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500063"/>
            <a:ext cx="3679825" cy="564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Прямоугольник 5"/>
          <p:cNvSpPr>
            <a:spLocks noChangeArrowheads="1"/>
          </p:cNvSpPr>
          <p:nvPr/>
        </p:nvSpPr>
        <p:spPr bwMode="auto">
          <a:xfrm>
            <a:off x="3643306" y="0"/>
            <a:ext cx="5500694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i="1" dirty="0">
                <a:ln w="10541" cmpd="sng">
                  <a:solidFill>
                    <a:srgbClr val="FC0A04"/>
                  </a:solidFill>
                  <a:prstDash val="solid"/>
                </a:ln>
                <a:solidFill>
                  <a:srgbClr val="F10F2F"/>
                </a:solidFill>
                <a:cs typeface="+mn-cs"/>
              </a:rPr>
              <a:t>Признаки и симптомы жестокого обращения с ребенком</a:t>
            </a:r>
          </a:p>
          <a:p>
            <a:pPr algn="ctr">
              <a:defRPr/>
            </a:pPr>
            <a:r>
              <a:rPr lang="ru-RU" sz="2400" i="1" dirty="0">
                <a:cs typeface="+mn-cs"/>
              </a:rPr>
              <a:t>Наличие  у ребенка телесных повреждений, синяков, кровоподтеков, рубцов, ожогов; </a:t>
            </a:r>
          </a:p>
          <a:p>
            <a:pPr algn="ctr">
              <a:defRPr/>
            </a:pPr>
            <a:r>
              <a:rPr lang="ru-RU" sz="2400" i="1" dirty="0">
                <a:cs typeface="+mn-cs"/>
              </a:rPr>
              <a:t>К психическим симптомам относятся ночные кошмары и ужасы, потеря сна, необоснованные страхи; </a:t>
            </a:r>
          </a:p>
          <a:p>
            <a:pPr algn="ctr">
              <a:defRPr/>
            </a:pPr>
            <a:r>
              <a:rPr lang="ru-RU" sz="2400" i="1" dirty="0">
                <a:cs typeface="+mn-cs"/>
              </a:rPr>
              <a:t> Дети  чрезмерно агрессивны, импульсивны, склонны к разрушениям, негативны и </a:t>
            </a:r>
            <a:r>
              <a:rPr lang="ru-RU" sz="2400" i="1" dirty="0" err="1">
                <a:cs typeface="+mn-cs"/>
              </a:rPr>
              <a:t>гиперактивны</a:t>
            </a:r>
            <a:r>
              <a:rPr lang="ru-RU" sz="2400" i="1" dirty="0">
                <a:cs typeface="+mn-cs"/>
              </a:rPr>
              <a:t>; </a:t>
            </a:r>
          </a:p>
          <a:p>
            <a:pPr algn="ctr">
              <a:defRPr/>
            </a:pPr>
            <a:r>
              <a:rPr lang="ru-RU" sz="2400" i="1" dirty="0">
                <a:cs typeface="+mn-cs"/>
              </a:rPr>
              <a:t>  Дети проявляют склонность к насилию и могут вымещать свою враждебность и ярость на игрушках, животных и других детях. </a:t>
            </a:r>
          </a:p>
          <a:p>
            <a:pPr algn="ctr" eaLnBrk="0" hangingPunct="0">
              <a:defRPr/>
            </a:pPr>
            <a:endParaRPr lang="ru-RU" sz="1800" dirty="0">
              <a:latin typeface="Calibri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22315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5ZG6OUCAIQKZMFCA2C53ZOCA7Y445OCA22BTV6CAUMNIHPCARQOBMNCAXUT100CA7L6D3HCAA47885CASEZ3EOCAJ84CK9CAJ6572ECAUPZ7K0CADWLM01CA3VPW6BCAWMW521CAMEQQ7UCAI9OGX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0338" y="714356"/>
            <a:ext cx="2700462" cy="55721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37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33375"/>
            <a:ext cx="5867400" cy="54752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600" b="1" i="1" smtClean="0">
                <a:latin typeface="Arial" charset="0"/>
              </a:rPr>
              <a:t>О</a:t>
            </a:r>
            <a:r>
              <a:rPr lang="ru-RU" sz="2600" b="1" i="1" smtClean="0"/>
              <a:t>сновные формы  жестокого обращения с детьми:</a:t>
            </a:r>
            <a:r>
              <a:rPr lang="ru-RU" sz="2600" smtClean="0"/>
              <a:t>              </a:t>
            </a:r>
            <a:endParaRPr lang="ru-RU" sz="26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600" b="1" i="1" smtClean="0"/>
              <a:t>Физическое насилие</a:t>
            </a:r>
            <a:r>
              <a:rPr lang="ru-RU" sz="2600" smtClean="0"/>
              <a:t> – преднамеренное нанесение физических повреждений.    </a:t>
            </a:r>
            <a:endParaRPr lang="ru-RU" sz="26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600" b="1" i="1" smtClean="0"/>
              <a:t>Сексуальное насилие (или развращение</a:t>
            </a:r>
            <a:r>
              <a:rPr lang="ru-RU" sz="2600" smtClean="0"/>
              <a:t>) – вовлечение ребёнка с его согласия и без такого в сексуальные действия со взрослыми с целью получения последними удовлетворения или выгоды.</a:t>
            </a:r>
            <a:endParaRPr lang="ru-RU" sz="26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600" b="1" i="1" smtClean="0"/>
              <a:t>Психическое (эмоциональное) насилие</a:t>
            </a:r>
            <a:r>
              <a:rPr lang="ru-RU" sz="2600" smtClean="0"/>
              <a:t> – периодическое, длительное или постоянное психическое воздействие на ребёнка, тормозящее развитие личности и приводящее к формированию патологических черт характера.</a:t>
            </a:r>
          </a:p>
        </p:txBody>
      </p:sp>
    </p:spTree>
    <p:extLst>
      <p:ext uri="{BB962C8B-B14F-4D97-AF65-F5344CB8AC3E}">
        <p14:creationId xmlns:p14="http://schemas.microsoft.com/office/powerpoint/2010/main" val="698809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ru-RU" sz="4000" b="1">
                <a:solidFill>
                  <a:srgbClr val="FF3300"/>
                </a:solidFill>
              </a:rPr>
              <a:t>ПРАВА РЕБЕНКА</a:t>
            </a:r>
            <a:br>
              <a:rPr lang="ru-RU" sz="4000" b="1">
                <a:solidFill>
                  <a:srgbClr val="FF3300"/>
                </a:solidFill>
              </a:rPr>
            </a:br>
            <a:r>
              <a:rPr lang="ru-RU" sz="4000">
                <a:solidFill>
                  <a:srgbClr val="FF3300"/>
                </a:solidFill>
              </a:rPr>
              <a:t>(Глава 11 Семейного кодекса Р.Ф.)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b="1" dirty="0"/>
              <a:t>СТАТЬЯ 69</a:t>
            </a:r>
          </a:p>
          <a:p>
            <a:pPr>
              <a:buFontTx/>
              <a:buNone/>
            </a:pPr>
            <a:r>
              <a:rPr lang="ru-RU" dirty="0"/>
              <a:t>В случае жестокого обращения с детьми и злоупотребления своими родительскими правами родители могут быть </a:t>
            </a:r>
            <a:r>
              <a:rPr lang="ru-RU" sz="4000" b="1" u="sng" dirty="0"/>
              <a:t>лишены родительских прав.</a:t>
            </a:r>
          </a:p>
        </p:txBody>
      </p:sp>
      <p:pic>
        <p:nvPicPr>
          <p:cNvPr id="7172" name="Picture 4" descr="BASEBAL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4725" y="3962400"/>
            <a:ext cx="1819275" cy="2895600"/>
          </a:xfrm>
          <a:prstGeom prst="rect">
            <a:avLst/>
          </a:prstGeom>
          <a:noFill/>
        </p:spPr>
      </p:pic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6934200" y="4267200"/>
            <a:ext cx="19812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H="1">
            <a:off x="6477000" y="4114800"/>
            <a:ext cx="26670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73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3300"/>
                </a:solidFill>
              </a:rPr>
              <a:t>От 3 до 5 лет тюрьмы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800" b="1"/>
              <a:t>Если родители избили своего ребенка, то эти действия уголовно наказуемы. А по какой статье они будут квалифицироваться, зависит от степени тяжести телесных повреждений. Санкции за эти преступления вполне реальны. Например, в соответствии со ст.117 УК РФ причинение несовершеннолетнему физических страданий путем систематического нанесения побоев влечет лишение свободы на срок от 3 до 7 лет.</a:t>
            </a:r>
          </a:p>
          <a:p>
            <a:pPr>
              <a:lnSpc>
                <a:spcPct val="80000"/>
              </a:lnSpc>
            </a:pPr>
            <a:endParaRPr lang="ru-RU" sz="2800"/>
          </a:p>
        </p:txBody>
      </p:sp>
    </p:spTree>
    <p:extLst>
      <p:ext uri="{BB962C8B-B14F-4D97-AF65-F5344CB8AC3E}">
        <p14:creationId xmlns:p14="http://schemas.microsoft.com/office/powerpoint/2010/main" val="22546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363</Words>
  <Application>Microsoft Office PowerPoint</Application>
  <PresentationFormat>Экран (4:3)</PresentationFormat>
  <Paragraphs>50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ПРАВА РЕБЕНКА (Глава 11 Семейного кодекса Р.Ф.)</vt:lpstr>
      <vt:lpstr>ПРАВА РЕБЕНКА (Глава 11 Семейного кодекса Р.Ф.)</vt:lpstr>
      <vt:lpstr>Презентация PowerPoint</vt:lpstr>
      <vt:lpstr>Презентация PowerPoint</vt:lpstr>
      <vt:lpstr>Презентация PowerPoint</vt:lpstr>
      <vt:lpstr>ПРАВА РЕБЕНКА (Глава 11 Семейного кодекса Р.Ф.)</vt:lpstr>
      <vt:lpstr>От 3 до 5 лет тюрьмы</vt:lpstr>
      <vt:lpstr>Жестокое обращение – это когда:</vt:lpstr>
      <vt:lpstr>Каждый ребенок имеет право на счастье!</vt:lpstr>
      <vt:lpstr>Презентация PowerPoint</vt:lpstr>
      <vt:lpstr>Права детей регулируются и защищаются основными законами: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</cp:revision>
  <dcterms:created xsi:type="dcterms:W3CDTF">2015-05-26T05:58:29Z</dcterms:created>
  <dcterms:modified xsi:type="dcterms:W3CDTF">2015-05-26T06:07:52Z</dcterms:modified>
</cp:coreProperties>
</file>